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0" r:id="rId1"/>
  </p:sldMasterIdLst>
  <p:notesMasterIdLst>
    <p:notesMasterId r:id="rId19"/>
  </p:notesMasterIdLst>
  <p:sldIdLst>
    <p:sldId id="258" r:id="rId2"/>
    <p:sldId id="260" r:id="rId3"/>
    <p:sldId id="271" r:id="rId4"/>
    <p:sldId id="262" r:id="rId5"/>
    <p:sldId id="263" r:id="rId6"/>
    <p:sldId id="264" r:id="rId7"/>
    <p:sldId id="265" r:id="rId8"/>
    <p:sldId id="273" r:id="rId9"/>
    <p:sldId id="266" r:id="rId10"/>
    <p:sldId id="274" r:id="rId11"/>
    <p:sldId id="267" r:id="rId12"/>
    <p:sldId id="277" r:id="rId13"/>
    <p:sldId id="275" r:id="rId14"/>
    <p:sldId id="256" r:id="rId15"/>
    <p:sldId id="268" r:id="rId16"/>
    <p:sldId id="276" r:id="rId17"/>
    <p:sldId id="27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14781-8B1B-4E15-83BD-91E4126AB6CC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19A9D-8FDA-4279-9801-0054BE7B0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06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19A9D-8FDA-4279-9801-0054BE7B068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954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7F60-C623-4F28-ABA9-2CF63D22BDFC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D57F-75DA-4E8C-BEDD-AE5987E96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095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7F60-C623-4F28-ABA9-2CF63D22BDFC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D57F-75DA-4E8C-BEDD-AE5987E96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502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7F60-C623-4F28-ABA9-2CF63D22BDFC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D57F-75DA-4E8C-BEDD-AE5987E965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715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7F60-C623-4F28-ABA9-2CF63D22BDFC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D57F-75DA-4E8C-BEDD-AE5987E96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66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7F60-C623-4F28-ABA9-2CF63D22BDFC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D57F-75DA-4E8C-BEDD-AE5987E965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8836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7F60-C623-4F28-ABA9-2CF63D22BDFC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D57F-75DA-4E8C-BEDD-AE5987E96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623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7F60-C623-4F28-ABA9-2CF63D22BDFC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D57F-75DA-4E8C-BEDD-AE5987E96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053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7F60-C623-4F28-ABA9-2CF63D22BDFC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D57F-75DA-4E8C-BEDD-AE5987E96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42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7F60-C623-4F28-ABA9-2CF63D22BDFC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D57F-75DA-4E8C-BEDD-AE5987E96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637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7F60-C623-4F28-ABA9-2CF63D22BDFC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D57F-75DA-4E8C-BEDD-AE5987E96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849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7F60-C623-4F28-ABA9-2CF63D22BDFC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D57F-75DA-4E8C-BEDD-AE5987E96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9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7F60-C623-4F28-ABA9-2CF63D22BDFC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D57F-75DA-4E8C-BEDD-AE5987E96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10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7F60-C623-4F28-ABA9-2CF63D22BDFC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D57F-75DA-4E8C-BEDD-AE5987E96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177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7F60-C623-4F28-ABA9-2CF63D22BDFC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D57F-75DA-4E8C-BEDD-AE5987E96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06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7F60-C623-4F28-ABA9-2CF63D22BDFC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D57F-75DA-4E8C-BEDD-AE5987E96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156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7F60-C623-4F28-ABA9-2CF63D22BDFC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D57F-75DA-4E8C-BEDD-AE5987E96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806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97F60-C623-4F28-ABA9-2CF63D22BDFC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CAD57F-75DA-4E8C-BEDD-AE5987E96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90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  <p:sldLayoutId id="2147483994" r:id="rId14"/>
    <p:sldLayoutId id="2147483995" r:id="rId15"/>
    <p:sldLayoutId id="214748399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프로젝트 </a:t>
            </a:r>
            <a:r>
              <a:rPr lang="ko-KR" altLang="en-US" dirty="0" smtClean="0">
                <a:solidFill>
                  <a:schemeClr val="tx1"/>
                </a:solidFill>
              </a:rPr>
              <a:t>주제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캐릭터 이미지를 </a:t>
            </a:r>
            <a:r>
              <a:rPr lang="ko-KR" altLang="en-US" dirty="0" smtClean="0">
                <a:solidFill>
                  <a:schemeClr val="tx1"/>
                </a:solidFill>
              </a:rPr>
              <a:t>이용하여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새로운 캐릭터 이미지 생성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5213838"/>
            <a:ext cx="8596668" cy="827524"/>
          </a:xfrm>
        </p:spPr>
        <p:txBody>
          <a:bodyPr/>
          <a:lstStyle/>
          <a:p>
            <a:r>
              <a:rPr lang="en-US" altLang="ko-KR" dirty="0" smtClean="0"/>
              <a:t>Ai </a:t>
            </a:r>
            <a:r>
              <a:rPr lang="ko-KR" altLang="en-US" dirty="0" smtClean="0"/>
              <a:t>아카데미 </a:t>
            </a:r>
            <a:endParaRPr lang="en-US" altLang="ko-KR" dirty="0" smtClean="0"/>
          </a:p>
          <a:p>
            <a:r>
              <a:rPr lang="en-US" altLang="ko-KR" dirty="0" smtClean="0"/>
              <a:t>A</a:t>
            </a:r>
            <a:r>
              <a:rPr lang="ko-KR" altLang="en-US" dirty="0" smtClean="0"/>
              <a:t>조 </a:t>
            </a:r>
            <a:r>
              <a:rPr lang="ko-KR" altLang="en-US" dirty="0" err="1" smtClean="0"/>
              <a:t>임지섭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919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tx1"/>
                </a:solidFill>
              </a:rPr>
              <a:t>Relu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LeakyRelu</a:t>
            </a:r>
            <a:r>
              <a:rPr lang="en-US" altLang="ko-KR" dirty="0" smtClean="0">
                <a:solidFill>
                  <a:schemeClr val="tx1"/>
                </a:solidFill>
              </a:rPr>
              <a:t>, Elu, </a:t>
            </a:r>
            <a:r>
              <a:rPr lang="en-US" altLang="ko-KR" dirty="0" err="1" smtClean="0">
                <a:solidFill>
                  <a:schemeClr val="tx1"/>
                </a:solidFill>
              </a:rPr>
              <a:t>Selu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77333" y="1230923"/>
            <a:ext cx="9658157" cy="481043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1900" dirty="0" smtClean="0"/>
              <a:t>     Leaky </a:t>
            </a:r>
            <a:r>
              <a:rPr lang="en-US" altLang="ko-KR" sz="1900" dirty="0" err="1" smtClean="0"/>
              <a:t>Relu</a:t>
            </a:r>
            <a:endParaRPr lang="en-US" altLang="ko-KR" sz="1900" dirty="0" smtClean="0"/>
          </a:p>
          <a:p>
            <a:r>
              <a:rPr lang="en-US" altLang="ko-KR" sz="1900" dirty="0" smtClean="0"/>
              <a:t>Alpha : 0 </a:t>
            </a:r>
            <a:r>
              <a:rPr lang="ko-KR" altLang="en-US" sz="1900" dirty="0" smtClean="0"/>
              <a:t>이하 </a:t>
            </a:r>
            <a:r>
              <a:rPr lang="ko-KR" altLang="en-US" sz="1900" dirty="0" err="1" smtClean="0"/>
              <a:t>일때의</a:t>
            </a:r>
            <a:r>
              <a:rPr lang="ko-KR" altLang="en-US" sz="1900" dirty="0" smtClean="0"/>
              <a:t> 함수의 기울기</a:t>
            </a:r>
            <a:endParaRPr lang="en-US" altLang="ko-KR" sz="1900" dirty="0" smtClean="0"/>
          </a:p>
          <a:p>
            <a:r>
              <a:rPr lang="ko-KR" altLang="en-US" sz="1900" dirty="0" smtClean="0"/>
              <a:t>기본값은 </a:t>
            </a:r>
            <a:r>
              <a:rPr lang="en-US" altLang="ko-KR" sz="1900" dirty="0" smtClean="0"/>
              <a:t>0.3</a:t>
            </a:r>
          </a:p>
          <a:p>
            <a:r>
              <a:rPr lang="en-US" altLang="ko-KR" sz="1900" dirty="0"/>
              <a:t> </a:t>
            </a:r>
            <a:r>
              <a:rPr lang="en-US" altLang="ko-KR" sz="1900" dirty="0" smtClean="0"/>
              <a:t>GAN</a:t>
            </a:r>
            <a:r>
              <a:rPr lang="ko-KR" altLang="en-US" sz="1900" dirty="0" smtClean="0"/>
              <a:t>에서 </a:t>
            </a:r>
            <a:r>
              <a:rPr lang="ko-KR" altLang="en-US" sz="1900" dirty="0" err="1" smtClean="0"/>
              <a:t>사용할때에</a:t>
            </a:r>
            <a:r>
              <a:rPr lang="ko-KR" altLang="en-US" sz="1900" dirty="0" smtClean="0"/>
              <a:t> </a:t>
            </a:r>
            <a:r>
              <a:rPr lang="en-US" altLang="ko-KR" sz="1900" dirty="0" smtClean="0"/>
              <a:t>0.01</a:t>
            </a:r>
            <a:r>
              <a:rPr lang="ko-KR" altLang="en-US" sz="1900" dirty="0" smtClean="0"/>
              <a:t>보다 </a:t>
            </a:r>
            <a:r>
              <a:rPr lang="en-US" altLang="ko-KR" sz="1900" dirty="0" smtClean="0"/>
              <a:t>0.2</a:t>
            </a:r>
            <a:r>
              <a:rPr lang="ko-KR" altLang="en-US" sz="1900" dirty="0" err="1" smtClean="0"/>
              <a:t>일때에</a:t>
            </a:r>
            <a:r>
              <a:rPr lang="ko-KR" altLang="en-US" sz="1900" dirty="0" smtClean="0"/>
              <a:t> 성능이 좋다는 논문이 있습니다</a:t>
            </a:r>
            <a:endParaRPr lang="en-US" altLang="ko-KR" sz="1900" dirty="0" smtClean="0"/>
          </a:p>
          <a:p>
            <a:pPr marL="0" indent="0">
              <a:buNone/>
            </a:pPr>
            <a:r>
              <a:rPr lang="en-US" altLang="ko-KR" sz="1900" dirty="0"/>
              <a:t> </a:t>
            </a:r>
            <a:r>
              <a:rPr lang="en-US" altLang="ko-KR" sz="1900" dirty="0" smtClean="0"/>
              <a:t>     </a:t>
            </a:r>
            <a:r>
              <a:rPr lang="ko-KR" altLang="en-US" sz="1900" dirty="0" smtClean="0"/>
              <a:t>실제로 실험해 봤을 때도 조금 더 나아진 결과물이 있었습니다 </a:t>
            </a:r>
            <a:endParaRPr lang="en-US" altLang="ko-KR" sz="1900" dirty="0" smtClean="0"/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tx1"/>
                </a:solidFill>
              </a:rPr>
              <a:t>     </a:t>
            </a:r>
            <a:r>
              <a:rPr lang="en-US" altLang="ko-KR" sz="1900" dirty="0" smtClean="0">
                <a:solidFill>
                  <a:schemeClr val="tx1"/>
                </a:solidFill>
              </a:rPr>
              <a:t>Elu</a:t>
            </a:r>
            <a:r>
              <a:rPr lang="en-US" altLang="ko-KR" sz="1900" dirty="0">
                <a:solidFill>
                  <a:schemeClr val="tx1"/>
                </a:solidFill>
              </a:rPr>
              <a:t>, </a:t>
            </a:r>
            <a:r>
              <a:rPr lang="en-US" altLang="ko-KR" sz="1900" dirty="0" err="1">
                <a:solidFill>
                  <a:schemeClr val="tx1"/>
                </a:solidFill>
              </a:rPr>
              <a:t>Selu</a:t>
            </a:r>
            <a:endParaRPr lang="en-US" altLang="ko-KR" sz="1900" dirty="0" smtClean="0"/>
          </a:p>
          <a:p>
            <a:r>
              <a:rPr lang="en-US" altLang="ko-KR" sz="1900" dirty="0" smtClean="0"/>
              <a:t>Alpha:</a:t>
            </a:r>
            <a:r>
              <a:rPr lang="ko-KR" altLang="en-US" sz="1900" dirty="0"/>
              <a:t> 입력이 </a:t>
            </a:r>
            <a:r>
              <a:rPr lang="en-US" altLang="ko-KR" sz="1900" dirty="0"/>
              <a:t>0 </a:t>
            </a:r>
            <a:r>
              <a:rPr lang="ko-KR" altLang="en-US" sz="1900" dirty="0"/>
              <a:t>이하일 경우 부드럽게 </a:t>
            </a:r>
            <a:r>
              <a:rPr lang="ko-KR" altLang="en-US" sz="1900" dirty="0" smtClean="0"/>
              <a:t>깎아줍니다</a:t>
            </a:r>
            <a:endParaRPr lang="en-US" altLang="ko-KR" sz="1900" dirty="0" smtClean="0"/>
          </a:p>
          <a:p>
            <a:r>
              <a:rPr lang="ko-KR" altLang="en-US" sz="1900" dirty="0"/>
              <a:t>기본값은 </a:t>
            </a:r>
            <a:r>
              <a:rPr lang="en-US" altLang="ko-KR" sz="1900" dirty="0" smtClean="0"/>
              <a:t>0.1</a:t>
            </a:r>
            <a:endParaRPr lang="en-US" altLang="ko-KR" sz="1900" dirty="0"/>
          </a:p>
          <a:p>
            <a:r>
              <a:rPr lang="ko-KR" altLang="en-US" sz="1900" dirty="0"/>
              <a:t>그 밖의 값을 가지게 될 경우 </a:t>
            </a:r>
            <a:r>
              <a:rPr lang="en-US" altLang="ko-KR" sz="1900" b="1" u="sng" dirty="0" err="1" smtClean="0"/>
              <a:t>SeLU</a:t>
            </a:r>
            <a:r>
              <a:rPr lang="ko-KR" altLang="en-US" sz="1900" dirty="0" smtClean="0"/>
              <a:t>라 </a:t>
            </a:r>
            <a:r>
              <a:rPr lang="ko-KR" altLang="en-US" sz="1900" dirty="0"/>
              <a:t>부릅니다</a:t>
            </a:r>
            <a:r>
              <a:rPr lang="en-US" altLang="ko-KR" sz="1900" dirty="0"/>
              <a:t>. </a:t>
            </a:r>
            <a:r>
              <a:rPr lang="ko-KR" altLang="en-US" sz="1900" dirty="0" smtClean="0"/>
              <a:t>그래프는 </a:t>
            </a:r>
            <a:r>
              <a:rPr lang="ko-KR" altLang="en-US" sz="1900" dirty="0" err="1" smtClean="0"/>
              <a:t>아레</a:t>
            </a:r>
            <a:r>
              <a:rPr lang="en-US" altLang="ko-KR" sz="1900" dirty="0" smtClean="0"/>
              <a:t>(</a:t>
            </a:r>
            <a:r>
              <a:rPr lang="ko-KR" altLang="en-US" sz="1900" dirty="0" smtClean="0"/>
              <a:t>우측 첫번쨰</a:t>
            </a:r>
            <a:r>
              <a:rPr lang="en-US" altLang="ko-KR" sz="1900" dirty="0" smtClean="0"/>
              <a:t>)</a:t>
            </a:r>
            <a:r>
              <a:rPr lang="ko-KR" altLang="en-US" sz="1900" dirty="0" smtClean="0"/>
              <a:t>와 </a:t>
            </a:r>
            <a:r>
              <a:rPr lang="ko-KR" altLang="en-US" sz="1900" dirty="0"/>
              <a:t>같은 모습을 보입니다</a:t>
            </a:r>
            <a:r>
              <a:rPr lang="en-US" altLang="ko-KR" sz="1900" dirty="0" smtClean="0"/>
              <a:t>.</a:t>
            </a:r>
          </a:p>
          <a:p>
            <a:pPr marL="0" indent="0">
              <a:buNone/>
            </a:pPr>
            <a:r>
              <a:rPr lang="en-US" altLang="ko-KR" sz="1900" dirty="0" smtClean="0"/>
              <a:t>        </a:t>
            </a:r>
            <a:r>
              <a:rPr lang="en-US" altLang="ko-KR" sz="1900" dirty="0" err="1" smtClean="0"/>
              <a:t>Relu</a:t>
            </a:r>
            <a:r>
              <a:rPr lang="en-US" altLang="ko-KR" sz="1900" dirty="0" smtClean="0"/>
              <a:t>                         </a:t>
            </a:r>
            <a:r>
              <a:rPr lang="en-US" altLang="ko-KR" sz="1900" dirty="0" err="1" smtClean="0"/>
              <a:t>LeakyRelu</a:t>
            </a:r>
            <a:r>
              <a:rPr lang="en-US" altLang="ko-KR" sz="1900" dirty="0" smtClean="0"/>
              <a:t>                             Elu                               </a:t>
            </a:r>
            <a:r>
              <a:rPr lang="en-US" altLang="ko-KR" sz="1900" dirty="0" err="1" smtClean="0"/>
              <a:t>Selu</a:t>
            </a: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                         </a:t>
            </a:r>
            <a:r>
              <a:rPr lang="en-US" altLang="ko-KR" dirty="0" err="1" smtClean="0"/>
              <a:t>LeakyRelu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56" y="5025140"/>
            <a:ext cx="4738247" cy="1832860"/>
          </a:xfrm>
          <a:prstGeom prst="rect">
            <a:avLst/>
          </a:prstGeom>
        </p:spPr>
      </p:pic>
      <p:pic>
        <p:nvPicPr>
          <p:cNvPr id="1026" name="Picture 2" descr="https://blog.kakaocdn.net/dn/camoJz/btqDFqURmpB/xm0aSnXVd5fQXTpR00kBL0/im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" t="21250" r="49895" b="-329"/>
          <a:stretch/>
        </p:blipFill>
        <p:spPr bwMode="auto">
          <a:xfrm>
            <a:off x="8168834" y="4875833"/>
            <a:ext cx="1930977" cy="196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log.kakaocdn.net/dn/camoJz/btqDFqURmpB/xm0aSnXVd5fQXTpR00kBL0/img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9" t="21708" r="50467" b="-389"/>
          <a:stretch/>
        </p:blipFill>
        <p:spPr bwMode="auto">
          <a:xfrm>
            <a:off x="5664987" y="4904409"/>
            <a:ext cx="1951263" cy="195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43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08" y="2248315"/>
            <a:ext cx="11399937" cy="44176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판별자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Discriminator</a:t>
            </a:r>
          </a:p>
          <a:p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6313977" y="2523420"/>
            <a:ext cx="321107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생성자에서</a:t>
            </a:r>
            <a:r>
              <a:rPr lang="ko-KR" altLang="en-US" sz="900" dirty="0" smtClean="0"/>
              <a:t> 나온 값을 </a:t>
            </a:r>
            <a:r>
              <a:rPr lang="en-US" altLang="ko-KR" sz="900" dirty="0" smtClean="0"/>
              <a:t>input</a:t>
            </a:r>
            <a:r>
              <a:rPr lang="ko-KR" altLang="en-US" sz="900" dirty="0" smtClean="0"/>
              <a:t>으로 받습니다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4418292" y="3336496"/>
            <a:ext cx="5306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논문을 </a:t>
            </a:r>
            <a:r>
              <a:rPr lang="ko-KR" altLang="en-US" sz="900" dirty="0" err="1" smtClean="0"/>
              <a:t>읽어본뒤</a:t>
            </a:r>
            <a:r>
              <a:rPr lang="ko-KR" altLang="en-US" sz="900" dirty="0" smtClean="0"/>
              <a:t> </a:t>
            </a:r>
            <a:r>
              <a:rPr lang="en-US" altLang="ko-KR" sz="900" dirty="0" err="1" smtClean="0"/>
              <a:t>Relu</a:t>
            </a:r>
            <a:r>
              <a:rPr lang="ko-KR" altLang="en-US" sz="900" dirty="0" err="1" smtClean="0"/>
              <a:t>일때보다</a:t>
            </a:r>
            <a:r>
              <a:rPr lang="ko-KR" altLang="en-US" sz="900" dirty="0" smtClean="0"/>
              <a:t> </a:t>
            </a:r>
            <a:r>
              <a:rPr lang="en-US" altLang="ko-KR" sz="900" dirty="0" err="1" smtClean="0"/>
              <a:t>LeakyReLU</a:t>
            </a:r>
            <a:r>
              <a:rPr lang="ko-KR" altLang="en-US" sz="900" dirty="0" smtClean="0"/>
              <a:t>를 </a:t>
            </a:r>
            <a:r>
              <a:rPr lang="ko-KR" altLang="en-US" sz="900" dirty="0" err="1" smtClean="0"/>
              <a:t>사용했을때에</a:t>
            </a:r>
            <a:r>
              <a:rPr lang="ko-KR" altLang="en-US" sz="900" dirty="0" smtClean="0"/>
              <a:t> 결과값이 더 안정적이었기 때문에 사용했습니다</a:t>
            </a:r>
            <a:endParaRPr lang="ko-KR" alt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4538173" y="5626507"/>
            <a:ext cx="32110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Loss</a:t>
            </a:r>
            <a:r>
              <a:rPr lang="ko-KR" altLang="en-US" sz="900" dirty="0" smtClean="0"/>
              <a:t>를 이진으로 한 이유는 </a:t>
            </a:r>
            <a:r>
              <a:rPr lang="ko-KR" altLang="en-US" sz="900" dirty="0" err="1" smtClean="0"/>
              <a:t>판별자는</a:t>
            </a:r>
            <a:r>
              <a:rPr lang="ko-KR" altLang="en-US" sz="900" dirty="0" smtClean="0"/>
              <a:t> 생성자가 만드는 것을 진짜인지 아닌지 구별을 하기 위함입니다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4538172" y="6313754"/>
            <a:ext cx="4315681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Optimizer</a:t>
            </a:r>
            <a:r>
              <a:rPr lang="ko-KR" altLang="en-US" sz="900" dirty="0" smtClean="0"/>
              <a:t>의 </a:t>
            </a:r>
            <a:r>
              <a:rPr lang="ko-KR" altLang="en-US" sz="900" dirty="0" err="1" smtClean="0"/>
              <a:t>하이퍼파라미터</a:t>
            </a:r>
            <a:r>
              <a:rPr lang="ko-KR" altLang="en-US" sz="900" dirty="0" smtClean="0"/>
              <a:t> 튜닝도 논문을 참고 했지만 기본값을 사용했을 때 다른 </a:t>
            </a:r>
            <a:r>
              <a:rPr lang="en-US" altLang="ko-KR" sz="900" dirty="0" smtClean="0"/>
              <a:t>Optimizer(</a:t>
            </a:r>
            <a:r>
              <a:rPr lang="en-US" altLang="ko-KR" sz="900" dirty="0" err="1"/>
              <a:t>RMSProp</a:t>
            </a:r>
            <a:r>
              <a:rPr lang="en-US" altLang="ko-KR" sz="900" dirty="0" smtClean="0"/>
              <a:t>)</a:t>
            </a:r>
            <a:r>
              <a:rPr lang="ko-KR" altLang="en-US" sz="900" dirty="0" smtClean="0"/>
              <a:t>을 </a:t>
            </a:r>
            <a:r>
              <a:rPr lang="ko-KR" altLang="en-US" sz="900" dirty="0" err="1" smtClean="0"/>
              <a:t>사용했을때보다</a:t>
            </a:r>
            <a:r>
              <a:rPr lang="ko-KR" altLang="en-US" sz="900" dirty="0" smtClean="0"/>
              <a:t> 결과가 좋았기에 사용했습니다</a:t>
            </a:r>
            <a:r>
              <a:rPr lang="en-US" altLang="ko-KR" sz="900" dirty="0" smtClean="0"/>
              <a:t>. </a:t>
            </a:r>
          </a:p>
          <a:p>
            <a:r>
              <a:rPr lang="en-US" altLang="ko-KR" sz="900" dirty="0" smtClean="0"/>
              <a:t>beta_1</a:t>
            </a:r>
            <a:r>
              <a:rPr lang="ko-KR" altLang="en-US" sz="900" dirty="0" smtClean="0"/>
              <a:t>은 즉 </a:t>
            </a:r>
            <a:r>
              <a:rPr lang="en-US" altLang="ko-KR" sz="900" dirty="0" smtClean="0"/>
              <a:t>momentum</a:t>
            </a:r>
            <a:r>
              <a:rPr lang="ko-KR" altLang="en-US" sz="900" dirty="0" smtClean="0"/>
              <a:t>함수의 관성을 </a:t>
            </a:r>
            <a:r>
              <a:rPr lang="ko-KR" altLang="en-US" sz="900" dirty="0" err="1" smtClean="0"/>
              <a:t>추가한것입니다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61122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Batch </a:t>
            </a:r>
            <a:r>
              <a:rPr lang="en-US" altLang="ko-KR" dirty="0" smtClean="0">
                <a:solidFill>
                  <a:schemeClr val="tx1"/>
                </a:solidFill>
              </a:rPr>
              <a:t>Normalization, Drop out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274619"/>
            <a:ext cx="8596668" cy="476674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Batch </a:t>
            </a:r>
            <a:r>
              <a:rPr lang="en-US" altLang="ko-KR" dirty="0" smtClean="0">
                <a:solidFill>
                  <a:schemeClr val="tx1"/>
                </a:solidFill>
              </a:rPr>
              <a:t>Normalization</a:t>
            </a:r>
            <a:r>
              <a:rPr lang="ko-KR" altLang="en-US" dirty="0" smtClean="0">
                <a:solidFill>
                  <a:schemeClr val="tx1"/>
                </a:solidFill>
              </a:rPr>
              <a:t>은 </a:t>
            </a:r>
            <a:r>
              <a:rPr lang="en-US" altLang="ko-KR" dirty="0" smtClean="0"/>
              <a:t>input </a:t>
            </a:r>
            <a:r>
              <a:rPr lang="ko-KR" altLang="en-US" dirty="0" smtClean="0"/>
              <a:t>분포를 평균 </a:t>
            </a:r>
            <a:r>
              <a:rPr lang="en-US" altLang="ko-KR" dirty="0" smtClean="0"/>
              <a:t>0, </a:t>
            </a:r>
            <a:r>
              <a:rPr lang="ko-KR" altLang="en-US" dirty="0" smtClean="0"/>
              <a:t>표준편차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분포로 정규화 시켜줘서 안정화 시켜 신경망학습을 향상시키는 방법입니다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Drop out</a:t>
            </a:r>
            <a:r>
              <a:rPr lang="ko-KR" altLang="en-US" dirty="0" smtClean="0"/>
              <a:t>은 일반적으로 신경망의 </a:t>
            </a:r>
            <a:r>
              <a:rPr lang="ko-KR" altLang="en-US" dirty="0" err="1" smtClean="0"/>
              <a:t>은닉층이</a:t>
            </a:r>
            <a:r>
              <a:rPr lang="ko-KR" altLang="en-US" dirty="0" smtClean="0"/>
              <a:t> 늘어날수록 학습능력이 좋아지는 반면 </a:t>
            </a:r>
            <a:r>
              <a:rPr lang="ko-KR" altLang="en-US" dirty="0" err="1" smtClean="0"/>
              <a:t>과적합에</a:t>
            </a:r>
            <a:r>
              <a:rPr lang="ko-KR" altLang="en-US" dirty="0" smtClean="0"/>
              <a:t> 빠질 수 있는 것을 방지하기 위해 </a:t>
            </a:r>
            <a:r>
              <a:rPr lang="ko-KR" altLang="en-US" dirty="0" err="1" smtClean="0"/>
              <a:t>노드일부를</a:t>
            </a:r>
            <a:r>
              <a:rPr lang="ko-KR" altLang="en-US" dirty="0" smtClean="0"/>
              <a:t> 생략하는 것입니다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              Batch Normalization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                                       </a:t>
            </a:r>
            <a:r>
              <a:rPr lang="en-US" altLang="ko-KR" dirty="0">
                <a:solidFill>
                  <a:schemeClr val="tx1"/>
                </a:solidFill>
              </a:rPr>
              <a:t>Drop out</a:t>
            </a:r>
            <a:endParaRPr lang="en-US" altLang="ko-KR" dirty="0"/>
          </a:p>
        </p:txBody>
      </p:sp>
      <p:pic>
        <p:nvPicPr>
          <p:cNvPr id="1030" name="Picture 6" descr="Draw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24" y="4035639"/>
            <a:ext cx="4425217" cy="200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5. Batch Normalize &amp; Dropout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647" y="4035639"/>
            <a:ext cx="3840355" cy="212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431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GAN</a:t>
            </a:r>
            <a:r>
              <a:rPr lang="ko-KR" altLang="en-US" dirty="0" smtClean="0">
                <a:solidFill>
                  <a:schemeClr val="tx1"/>
                </a:solidFill>
              </a:rPr>
              <a:t>모델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51792"/>
            <a:ext cx="8167728" cy="56818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0412" y="1252860"/>
            <a:ext cx="398281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랜덤한</a:t>
            </a:r>
            <a:r>
              <a:rPr lang="ko-KR" altLang="en-US" sz="900" dirty="0" smtClean="0"/>
              <a:t> 임의의 </a:t>
            </a:r>
            <a:r>
              <a:rPr lang="en-US" altLang="ko-KR" sz="900" dirty="0" smtClean="0"/>
              <a:t>100</a:t>
            </a:r>
            <a:r>
              <a:rPr lang="ko-KR" altLang="en-US" sz="900" dirty="0" smtClean="0"/>
              <a:t>개의 </a:t>
            </a:r>
            <a:r>
              <a:rPr lang="ko-KR" altLang="en-US" sz="900" dirty="0" err="1" smtClean="0"/>
              <a:t>백터를</a:t>
            </a:r>
            <a:r>
              <a:rPr lang="ko-KR" altLang="en-US" sz="900" dirty="0" smtClean="0"/>
              <a:t> 넣어 </a:t>
            </a:r>
            <a:r>
              <a:rPr lang="ko-KR" altLang="en-US" sz="900" dirty="0" err="1" smtClean="0"/>
              <a:t>생성자에게</a:t>
            </a:r>
            <a:r>
              <a:rPr lang="ko-KR" altLang="en-US" sz="900" dirty="0" smtClean="0"/>
              <a:t> 입력할 </a:t>
            </a:r>
            <a:r>
              <a:rPr lang="en-US" altLang="ko-KR" sz="900" dirty="0" smtClean="0"/>
              <a:t>input</a:t>
            </a:r>
            <a:r>
              <a:rPr lang="ko-KR" altLang="en-US" sz="900" dirty="0" smtClean="0"/>
              <a:t>을 만듭니다</a:t>
            </a:r>
            <a:endParaRPr lang="ko-KR" alt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6426862" y="2972579"/>
            <a:ext cx="177636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가로</a:t>
            </a:r>
            <a:r>
              <a:rPr lang="en-US" altLang="ko-KR" sz="900" dirty="0" smtClean="0"/>
              <a:t>X</a:t>
            </a:r>
            <a:r>
              <a:rPr lang="ko-KR" altLang="en-US" sz="900" dirty="0" smtClean="0"/>
              <a:t>세로</a:t>
            </a:r>
            <a:r>
              <a:rPr lang="en-US" altLang="ko-KR" sz="900" dirty="0" smtClean="0"/>
              <a:t>X</a:t>
            </a:r>
            <a:r>
              <a:rPr lang="ko-KR" altLang="en-US" sz="900" dirty="0" smtClean="0"/>
              <a:t>컬러로 설정합니다</a:t>
            </a:r>
            <a:endParaRPr lang="ko-KR" alt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3607521" y="2581215"/>
            <a:ext cx="472570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b</a:t>
            </a:r>
            <a:r>
              <a:rPr lang="en-US" altLang="ko-KR" sz="900" dirty="0" err="1" smtClean="0"/>
              <a:t>actch_size</a:t>
            </a:r>
            <a:r>
              <a:rPr lang="ko-KR" altLang="en-US" sz="900" dirty="0" smtClean="0"/>
              <a:t>는 한번에 몇 개의 가상이미지를 </a:t>
            </a:r>
            <a:r>
              <a:rPr lang="ko-KR" altLang="en-US" sz="900" dirty="0" err="1" smtClean="0"/>
              <a:t>판별자에게</a:t>
            </a:r>
            <a:r>
              <a:rPr lang="ko-KR" altLang="en-US" sz="900" dirty="0" smtClean="0"/>
              <a:t> 넣을지 결정하는 변수입니다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3607521" y="3792800"/>
            <a:ext cx="327685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모두 진짜</a:t>
            </a:r>
            <a:r>
              <a:rPr lang="en-US" altLang="ko-KR" sz="900" dirty="0" smtClean="0"/>
              <a:t>(1)</a:t>
            </a:r>
            <a:r>
              <a:rPr lang="ko-KR" altLang="en-US" sz="900" dirty="0" smtClean="0"/>
              <a:t> 혹은 가짜</a:t>
            </a:r>
            <a:r>
              <a:rPr lang="en-US" altLang="ko-KR" sz="900" dirty="0" smtClean="0"/>
              <a:t>(0)</a:t>
            </a:r>
            <a:r>
              <a:rPr lang="ko-KR" altLang="en-US" sz="900" dirty="0" smtClean="0"/>
              <a:t> 라는 레이블 값을 가진 배열입니다</a:t>
            </a:r>
            <a:endParaRPr lang="ko-KR" alt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822182" y="4558892"/>
            <a:ext cx="179206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이미지를 </a:t>
            </a:r>
            <a:r>
              <a:rPr lang="ko-KR" altLang="en-US" sz="900" dirty="0" err="1" smtClean="0"/>
              <a:t>랜덤하게</a:t>
            </a:r>
            <a:r>
              <a:rPr lang="ko-KR" altLang="en-US" sz="900" dirty="0" smtClean="0"/>
              <a:t> 불러옵니다</a:t>
            </a:r>
            <a:endParaRPr lang="ko-KR" alt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5732271" y="4843853"/>
            <a:ext cx="26984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err="1" smtClean="0"/>
              <a:t>Train_on_batch</a:t>
            </a:r>
            <a:r>
              <a:rPr lang="en-US" altLang="ko-KR" sz="900" dirty="0" smtClean="0"/>
              <a:t> : x(</a:t>
            </a:r>
            <a:r>
              <a:rPr lang="en-US" altLang="ko-KR" sz="900" dirty="0" err="1" smtClean="0"/>
              <a:t>imgs</a:t>
            </a:r>
            <a:r>
              <a:rPr lang="en-US" altLang="ko-KR" sz="900" dirty="0" smtClean="0"/>
              <a:t>),y(true)</a:t>
            </a:r>
            <a:r>
              <a:rPr lang="ko-KR" altLang="en-US" sz="900" dirty="0" smtClean="0"/>
              <a:t>하나의 </a:t>
            </a:r>
            <a:r>
              <a:rPr lang="ko-KR" altLang="en-US" sz="900" dirty="0"/>
              <a:t>데이터 배치에 대해서 경사 업데이트를 </a:t>
            </a:r>
            <a:r>
              <a:rPr lang="en-US" altLang="ko-KR" sz="900" dirty="0"/>
              <a:t>1</a:t>
            </a:r>
            <a:r>
              <a:rPr lang="ko-KR" altLang="en-US" sz="900" dirty="0"/>
              <a:t>회 실시합니다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67044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6931" y="735746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ko-KR" altLang="en-US" sz="3200" dirty="0" smtClean="0">
                <a:solidFill>
                  <a:schemeClr val="tx1"/>
                </a:solidFill>
                <a:latin typeface="+mj-ea"/>
                <a:ea typeface="+mj-ea"/>
              </a:rPr>
              <a:t>타임 테이블</a:t>
            </a:r>
            <a:endParaRPr lang="ko-KR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379010"/>
              </p:ext>
            </p:extLst>
          </p:nvPr>
        </p:nvGraphicFramePr>
        <p:xfrm>
          <a:off x="1688121" y="2699239"/>
          <a:ext cx="8471883" cy="2936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269">
                  <a:extLst>
                    <a:ext uri="{9D8B030D-6E8A-4147-A177-3AD203B41FA5}">
                      <a16:colId xmlns:a16="http://schemas.microsoft.com/office/drawing/2014/main" val="132869710"/>
                    </a:ext>
                  </a:extLst>
                </a:gridCol>
                <a:gridCol w="1210269">
                  <a:extLst>
                    <a:ext uri="{9D8B030D-6E8A-4147-A177-3AD203B41FA5}">
                      <a16:colId xmlns:a16="http://schemas.microsoft.com/office/drawing/2014/main" val="534140594"/>
                    </a:ext>
                  </a:extLst>
                </a:gridCol>
                <a:gridCol w="1210269">
                  <a:extLst>
                    <a:ext uri="{9D8B030D-6E8A-4147-A177-3AD203B41FA5}">
                      <a16:colId xmlns:a16="http://schemas.microsoft.com/office/drawing/2014/main" val="440218971"/>
                    </a:ext>
                  </a:extLst>
                </a:gridCol>
                <a:gridCol w="1210269">
                  <a:extLst>
                    <a:ext uri="{9D8B030D-6E8A-4147-A177-3AD203B41FA5}">
                      <a16:colId xmlns:a16="http://schemas.microsoft.com/office/drawing/2014/main" val="1822077433"/>
                    </a:ext>
                  </a:extLst>
                </a:gridCol>
                <a:gridCol w="1210269">
                  <a:extLst>
                    <a:ext uri="{9D8B030D-6E8A-4147-A177-3AD203B41FA5}">
                      <a16:colId xmlns:a16="http://schemas.microsoft.com/office/drawing/2014/main" val="1855752434"/>
                    </a:ext>
                  </a:extLst>
                </a:gridCol>
                <a:gridCol w="1210269">
                  <a:extLst>
                    <a:ext uri="{9D8B030D-6E8A-4147-A177-3AD203B41FA5}">
                      <a16:colId xmlns:a16="http://schemas.microsoft.com/office/drawing/2014/main" val="3883292936"/>
                    </a:ext>
                  </a:extLst>
                </a:gridCol>
                <a:gridCol w="1210269">
                  <a:extLst>
                    <a:ext uri="{9D8B030D-6E8A-4147-A177-3AD203B41FA5}">
                      <a16:colId xmlns:a16="http://schemas.microsoft.com/office/drawing/2014/main" val="3378078054"/>
                    </a:ext>
                  </a:extLst>
                </a:gridCol>
              </a:tblGrid>
              <a:tr h="587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075608"/>
                  </a:ext>
                </a:extLst>
              </a:tr>
              <a:tr h="587326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수집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422140"/>
                  </a:ext>
                </a:extLst>
              </a:tr>
              <a:tr h="58732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모델 만들기</a:t>
                      </a:r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572037"/>
                  </a:ext>
                </a:extLst>
              </a:tr>
              <a:tr h="5873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모델 튜닝</a:t>
                      </a:r>
                      <a:endParaRPr lang="ko-KR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426879"/>
                  </a:ext>
                </a:extLst>
              </a:tr>
              <a:tr h="58732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발표 준비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812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29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결과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0572" y="1327638"/>
            <a:ext cx="9644836" cy="4483535"/>
          </a:xfrm>
        </p:spPr>
        <p:txBody>
          <a:bodyPr/>
          <a:lstStyle/>
          <a:p>
            <a:r>
              <a:rPr lang="en-US" altLang="ko-KR" dirty="0" smtClean="0"/>
              <a:t>Epochs = 1000</a:t>
            </a:r>
            <a:r>
              <a:rPr lang="en-US" altLang="ko-KR" dirty="0"/>
              <a:t>	</a:t>
            </a:r>
            <a:r>
              <a:rPr lang="en-US" altLang="ko-KR" dirty="0" smtClean="0"/>
              <a:t>				Epochs = 10000						Epochs = 25000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7593"/>
            <a:ext cx="4196861" cy="31476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923" y="1804866"/>
            <a:ext cx="4284134" cy="3213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062" y="1838123"/>
            <a:ext cx="4351503" cy="32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3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최종결과물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sz="1800" dirty="0">
                <a:solidFill>
                  <a:schemeClr val="tx1"/>
                </a:solidFill>
              </a:rPr>
              <a:t>	</a:t>
            </a:r>
            <a:r>
              <a:rPr lang="en-US" altLang="ko-KR" sz="1800" dirty="0" smtClean="0">
                <a:solidFill>
                  <a:schemeClr val="tx1"/>
                </a:solidFill>
              </a:rPr>
              <a:t>							epochs = 50000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2356" y="2239703"/>
            <a:ext cx="6157729" cy="46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5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19143" y="1969476"/>
            <a:ext cx="7311618" cy="1336430"/>
          </a:xfrm>
        </p:spPr>
        <p:txBody>
          <a:bodyPr/>
          <a:lstStyle/>
          <a:p>
            <a:pPr algn="l"/>
            <a:r>
              <a:rPr lang="ko-KR" altLang="en-US" sz="7200" dirty="0" smtClean="0">
                <a:solidFill>
                  <a:schemeClr val="tx1"/>
                </a:solidFill>
              </a:rPr>
              <a:t>감사합니다</a:t>
            </a:r>
            <a:endParaRPr lang="ko-KR" altLang="en-US" sz="7200" dirty="0">
              <a:solidFill>
                <a:schemeClr val="tx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2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목차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ko-KR" altLang="en-US" sz="3200" dirty="0" smtClean="0"/>
              <a:t>개요</a:t>
            </a:r>
            <a:endParaRPr lang="en-US" altLang="ko-KR" sz="3200" dirty="0" smtClean="0"/>
          </a:p>
          <a:p>
            <a:endParaRPr lang="en-US" altLang="ko-KR" sz="3200" dirty="0"/>
          </a:p>
          <a:p>
            <a:r>
              <a:rPr lang="ko-KR" altLang="en-US" sz="3200" dirty="0" smtClean="0"/>
              <a:t>구현한 기술</a:t>
            </a:r>
            <a:endParaRPr lang="en-US" altLang="ko-KR" sz="3200" dirty="0" smtClean="0"/>
          </a:p>
          <a:p>
            <a:endParaRPr lang="en-US" altLang="ko-KR" sz="3200" dirty="0"/>
          </a:p>
          <a:p>
            <a:r>
              <a:rPr lang="ko-KR" altLang="en-US" sz="3200" dirty="0" smtClean="0"/>
              <a:t>결과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187621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ko-KR" altLang="en-US" dirty="0"/>
              <a:t>이유 </a:t>
            </a:r>
            <a:r>
              <a:rPr lang="en-US" altLang="ko-KR" dirty="0"/>
              <a:t>: </a:t>
            </a:r>
            <a:r>
              <a:rPr lang="ko-KR" altLang="en-US" dirty="0"/>
              <a:t>인공지능을 이용하여 새로운 캐릭터를 만들어 낼 수 있을 것 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dirty="0"/>
              <a:t>사용 가능할 수 있는 캐릭터 이미지 만들기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483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텐서플로우 이미지 검색결과"/>
          <p:cNvSpPr>
            <a:spLocks noChangeAspect="1" noChangeArrowheads="1"/>
          </p:cNvSpPr>
          <p:nvPr/>
        </p:nvSpPr>
        <p:spPr bwMode="auto">
          <a:xfrm>
            <a:off x="0" y="-144463"/>
            <a:ext cx="46037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14" y="4428287"/>
            <a:ext cx="3133725" cy="14573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130" y="4268184"/>
            <a:ext cx="2867493" cy="19714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546" y="4855329"/>
            <a:ext cx="2135330" cy="7971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14" y="2579628"/>
            <a:ext cx="4196862" cy="19949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2238" y="3081362"/>
            <a:ext cx="2214395" cy="991520"/>
          </a:xfrm>
          <a:prstGeom prst="rect">
            <a:avLst/>
          </a:prstGeom>
        </p:spPr>
      </p:pic>
      <p:sp>
        <p:nvSpPr>
          <p:cNvPr id="11" name="부제목 10"/>
          <p:cNvSpPr>
            <a:spLocks noGrp="1"/>
          </p:cNvSpPr>
          <p:nvPr>
            <p:ph type="subTitle" idx="1"/>
          </p:nvPr>
        </p:nvSpPr>
        <p:spPr>
          <a:xfrm>
            <a:off x="970017" y="932024"/>
            <a:ext cx="5736382" cy="1163437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 smtClean="0">
                <a:solidFill>
                  <a:schemeClr val="tx1"/>
                </a:solidFill>
                <a:latin typeface="+mj-ea"/>
                <a:ea typeface="+mj-ea"/>
              </a:rPr>
              <a:t>개발환경</a:t>
            </a:r>
            <a:endParaRPr lang="ko-KR" altLang="en-US" sz="3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476" y="3298804"/>
            <a:ext cx="2273058" cy="55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6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: </a:t>
            </a:r>
            <a:r>
              <a:rPr lang="ko-KR" altLang="en-US" dirty="0"/>
              <a:t>최근 </a:t>
            </a:r>
            <a:r>
              <a:rPr lang="en-US" altLang="ko-KR" dirty="0"/>
              <a:t>5</a:t>
            </a:r>
            <a:r>
              <a:rPr lang="ko-KR" altLang="en-US" dirty="0"/>
              <a:t>년 안에 인기있는 캐릭터 이미지를 데이터화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데이터 수집은 </a:t>
            </a:r>
            <a:r>
              <a:rPr lang="en-US" altLang="ko-KR" dirty="0" smtClean="0"/>
              <a:t>Selenium</a:t>
            </a:r>
            <a:r>
              <a:rPr lang="ko-KR" altLang="en-US" dirty="0" smtClean="0"/>
              <a:t>을 이용한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오픈 </a:t>
            </a:r>
            <a:r>
              <a:rPr lang="en-US" altLang="ko-KR" dirty="0" smtClean="0"/>
              <a:t>cv </a:t>
            </a:r>
            <a:r>
              <a:rPr lang="ko-KR" altLang="en-US" dirty="0" smtClean="0"/>
              <a:t>얼굴 인식을 이용해 처리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5700</a:t>
            </a:r>
            <a:r>
              <a:rPr lang="ko-KR" altLang="en-US" dirty="0" smtClean="0"/>
              <a:t>장 정도 사진을 </a:t>
            </a:r>
            <a:r>
              <a:rPr lang="ko-KR" altLang="en-US" dirty="0" err="1" smtClean="0"/>
              <a:t>수집후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ImageDataGenerator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사용해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최종적으로 </a:t>
            </a:r>
            <a:r>
              <a:rPr lang="en-US" altLang="ko-KR" dirty="0" smtClean="0"/>
              <a:t>11500</a:t>
            </a:r>
            <a:r>
              <a:rPr lang="ko-KR" altLang="en-US" dirty="0" smtClean="0"/>
              <a:t>장 정도를 사용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79" y="2996326"/>
            <a:ext cx="4687323" cy="257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5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구현 기술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560945"/>
            <a:ext cx="8596668" cy="4480418"/>
          </a:xfrm>
        </p:spPr>
        <p:txBody>
          <a:bodyPr/>
          <a:lstStyle/>
          <a:p>
            <a:r>
              <a:rPr lang="en-US" altLang="ko-KR" dirty="0" smtClean="0"/>
              <a:t>DCGAN</a:t>
            </a:r>
            <a:r>
              <a:rPr lang="ko-KR" altLang="en-US" dirty="0" smtClean="0"/>
              <a:t>을 사용 해서 이미지를 생성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     GAN(Generative </a:t>
            </a:r>
            <a:r>
              <a:rPr lang="en-US" altLang="ko-KR" dirty="0"/>
              <a:t>Adversarial </a:t>
            </a:r>
            <a:r>
              <a:rPr lang="en-US" altLang="ko-KR" dirty="0" smtClean="0"/>
              <a:t>Network)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적대적 신경망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57" y="3852201"/>
            <a:ext cx="4876800" cy="2419350"/>
          </a:xfrm>
          <a:prstGeom prst="rect">
            <a:avLst/>
          </a:prstGeom>
        </p:spPr>
      </p:pic>
      <p:pic>
        <p:nvPicPr>
          <p:cNvPr id="2052" name="Picture 4" descr="https://blogfiles.pstatic.net/MjAxOTA2MDlfMjUg/MDAxNTYwMDA4MjIxOTg3.VsSc5R6hy3Ly3AdtoF3MdcVGSWfK0k4F3z7_ExSE4yUg.da5ECd-WRnyK6Q9a2uwe8rPc5dIY-0q7kS82JHGmKdEg.PNG.euleekwon/image.pn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3338932"/>
            <a:ext cx="6005253" cy="51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3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구현 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    </a:t>
            </a:r>
          </a:p>
          <a:p>
            <a:pPr marL="0" indent="0">
              <a:buNone/>
            </a:pPr>
            <a:r>
              <a:rPr lang="en-US" altLang="ko-KR" dirty="0"/>
              <a:t>     DCGAN(Deep Convolutional Generative Adversarial Networks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    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적대적 신경망 </a:t>
            </a:r>
            <a:r>
              <a:rPr lang="en-US" altLang="ko-KR" dirty="0" smtClean="0"/>
              <a:t>Convolution layer</a:t>
            </a:r>
            <a:r>
              <a:rPr lang="ko-KR" altLang="en-US" dirty="0" smtClean="0"/>
              <a:t>을 사용한 </a:t>
            </a:r>
            <a:r>
              <a:rPr lang="en-US" altLang="ko-KR" dirty="0" err="1" smtClean="0"/>
              <a:t>gan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45" t="998" r="-106" b="-452"/>
          <a:stretch/>
        </p:blipFill>
        <p:spPr>
          <a:xfrm>
            <a:off x="677334" y="3754316"/>
            <a:ext cx="8335626" cy="193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5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논문 이용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DCGAN</a:t>
            </a:r>
            <a:r>
              <a:rPr lang="ko-KR" altLang="en-US" dirty="0" smtClean="0"/>
              <a:t>저자가 언급한 가이드 라인 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400" dirty="0" smtClean="0"/>
              <a:t>출처</a:t>
            </a:r>
            <a:r>
              <a:rPr lang="en-US" altLang="ko-KR" sz="1400" dirty="0" smtClean="0"/>
              <a:t>:</a:t>
            </a:r>
          </a:p>
          <a:p>
            <a:pPr marL="0" indent="0">
              <a:buNone/>
            </a:pPr>
            <a:r>
              <a:rPr lang="en-US" altLang="ko-KR" sz="1400" dirty="0" smtClean="0"/>
              <a:t>https</a:t>
            </a:r>
            <a:r>
              <a:rPr lang="en-US" altLang="ko-KR" sz="1400" dirty="0"/>
              <a:t>://machinelearningmastery.com/how-to-train-stable-generative-adversarial-networks/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741834"/>
            <a:ext cx="6419644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503571"/>
            <a:ext cx="10064027" cy="353779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생성자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    Generator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07056" y="2902241"/>
            <a:ext cx="321107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랜덤한</a:t>
            </a:r>
            <a:r>
              <a:rPr lang="ko-KR" altLang="en-US" sz="900" dirty="0" smtClean="0"/>
              <a:t> 임의의 </a:t>
            </a:r>
            <a:r>
              <a:rPr lang="en-US" altLang="ko-KR" sz="900" dirty="0" smtClean="0"/>
              <a:t>100</a:t>
            </a:r>
            <a:r>
              <a:rPr lang="ko-KR" altLang="en-US" sz="900" dirty="0" smtClean="0"/>
              <a:t>개의 </a:t>
            </a:r>
            <a:r>
              <a:rPr lang="ko-KR" altLang="en-US" sz="900" dirty="0" err="1" smtClean="0"/>
              <a:t>백터를</a:t>
            </a:r>
            <a:r>
              <a:rPr lang="ko-KR" altLang="en-US" sz="900" dirty="0" smtClean="0"/>
              <a:t> 넣어 모델을 만듭니다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922" y="3493809"/>
            <a:ext cx="3843760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Conv2DTranspose</a:t>
            </a:r>
            <a:r>
              <a:rPr lang="ko-KR" altLang="en-US" sz="900" dirty="0" smtClean="0"/>
              <a:t>는 </a:t>
            </a:r>
            <a:r>
              <a:rPr lang="en-US" altLang="ko-KR" sz="900" dirty="0" smtClean="0"/>
              <a:t>Conv2D</a:t>
            </a:r>
            <a:r>
              <a:rPr lang="ko-KR" altLang="en-US" sz="900" dirty="0" smtClean="0"/>
              <a:t>와 </a:t>
            </a:r>
            <a:r>
              <a:rPr lang="en-US" altLang="ko-KR" sz="900" dirty="0" smtClean="0"/>
              <a:t>Upsampling2D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와 </a:t>
            </a:r>
            <a:r>
              <a:rPr lang="ko-KR" altLang="en-US" sz="900" dirty="0" err="1" smtClean="0"/>
              <a:t>합한것과</a:t>
            </a:r>
            <a:r>
              <a:rPr lang="ko-KR" altLang="en-US" sz="900" dirty="0" smtClean="0"/>
              <a:t> 비슷합니다 </a:t>
            </a:r>
            <a:r>
              <a:rPr lang="en-US" altLang="ko-KR" sz="900" dirty="0" smtClean="0"/>
              <a:t>Upsampling2D</a:t>
            </a:r>
            <a:r>
              <a:rPr lang="ko-KR" altLang="en-US" sz="900" dirty="0" smtClean="0"/>
              <a:t>는 단순히 사이즈만 맞춰주는 것입니다</a:t>
            </a:r>
            <a:endParaRPr lang="en-US" altLang="ko-KR" sz="900" dirty="0" smtClean="0"/>
          </a:p>
          <a:p>
            <a:r>
              <a:rPr lang="en-US" altLang="ko-KR" sz="900" dirty="0" smtClean="0"/>
              <a:t>Conv2</a:t>
            </a:r>
            <a:r>
              <a:rPr lang="en-US" altLang="ko-KR" sz="900" dirty="0"/>
              <a:t>D</a:t>
            </a:r>
            <a:r>
              <a:rPr lang="en-US" altLang="ko-KR" sz="900" dirty="0" smtClean="0"/>
              <a:t>Transpose</a:t>
            </a:r>
            <a:r>
              <a:rPr lang="ko-KR" altLang="en-US" sz="900" dirty="0"/>
              <a:t>는 </a:t>
            </a:r>
            <a:r>
              <a:rPr lang="en-US" altLang="ko-KR" sz="900" dirty="0"/>
              <a:t>filter</a:t>
            </a:r>
            <a:r>
              <a:rPr lang="ko-KR" altLang="en-US" sz="900" dirty="0"/>
              <a:t>를 통한 </a:t>
            </a:r>
            <a:r>
              <a:rPr lang="en-US" altLang="ko-KR" sz="900" dirty="0" smtClean="0"/>
              <a:t>conv2D</a:t>
            </a:r>
            <a:r>
              <a:rPr lang="ko-KR" altLang="en-US" sz="900" dirty="0" smtClean="0"/>
              <a:t>연산의 역입니다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6207056" y="5810530"/>
            <a:ext cx="406668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Activation</a:t>
            </a:r>
            <a:r>
              <a:rPr lang="ko-KR" altLang="en-US" sz="900" dirty="0" smtClean="0"/>
              <a:t>이 </a:t>
            </a:r>
            <a:r>
              <a:rPr lang="en-US" altLang="ko-KR" sz="900" dirty="0" err="1" smtClean="0"/>
              <a:t>tanh</a:t>
            </a:r>
            <a:r>
              <a:rPr lang="ko-KR" altLang="en-US" sz="900" dirty="0" smtClean="0"/>
              <a:t>인 이유는 </a:t>
            </a:r>
            <a:r>
              <a:rPr lang="en-US" altLang="ko-KR" sz="900" dirty="0" smtClean="0"/>
              <a:t>Gradient Vanishing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문제가 완화되기 때문입니다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86030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1420</TotalTime>
  <Words>429</Words>
  <Application>Microsoft Office PowerPoint</Application>
  <PresentationFormat>와이드스크린</PresentationFormat>
  <Paragraphs>98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HY그래픽M</vt:lpstr>
      <vt:lpstr>맑은 고딕</vt:lpstr>
      <vt:lpstr>Arial</vt:lpstr>
      <vt:lpstr>Trebuchet MS</vt:lpstr>
      <vt:lpstr>Wingdings 3</vt:lpstr>
      <vt:lpstr>패싯</vt:lpstr>
      <vt:lpstr>프로젝트 주제  캐릭터 이미지를 이용하여  새로운 캐릭터 이미지 생성  </vt:lpstr>
      <vt:lpstr>목차</vt:lpstr>
      <vt:lpstr>개요</vt:lpstr>
      <vt:lpstr>PowerPoint 프레젠테이션</vt:lpstr>
      <vt:lpstr>데이터</vt:lpstr>
      <vt:lpstr>구현 기술</vt:lpstr>
      <vt:lpstr>구현 기술</vt:lpstr>
      <vt:lpstr>논문 이용</vt:lpstr>
      <vt:lpstr>생성자</vt:lpstr>
      <vt:lpstr>Relu, LeakyRelu, Elu, Selu</vt:lpstr>
      <vt:lpstr>판별자</vt:lpstr>
      <vt:lpstr>Batch Normalization, Drop out</vt:lpstr>
      <vt:lpstr>GAN모델</vt:lpstr>
      <vt:lpstr>  </vt:lpstr>
      <vt:lpstr>결과</vt:lpstr>
      <vt:lpstr>최종결과물         epochs = 50000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jisup lim</dc:creator>
  <cp:lastModifiedBy>jisup lim</cp:lastModifiedBy>
  <cp:revision>49</cp:revision>
  <dcterms:created xsi:type="dcterms:W3CDTF">2021-02-14T16:54:36Z</dcterms:created>
  <dcterms:modified xsi:type="dcterms:W3CDTF">2021-03-23T08:08:18Z</dcterms:modified>
</cp:coreProperties>
</file>